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8" Type="http://schemas.openxmlformats.org/officeDocument/2006/relationships/slideLayout" Target="../slideLayouts/slideLayout1.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9" Type="http://schemas.openxmlformats.org/officeDocument/2006/relationships/slideLayout" Target="../slideLayouts/slideLayout1.xml"/><Relationship Id="rId10"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2544366"/>
            <a:ext cx="7477601" cy="958215"/>
          </a:xfrm>
          <a:prstGeom prst="rect">
            <a:avLst/>
          </a:prstGeom>
          <a:noFill/>
          <a:ln/>
        </p:spPr>
        <p:txBody>
          <a:bodyPr wrap="none" rtlCol="0" anchor="t"/>
          <a:lstStyle/>
          <a:p>
            <a:pPr indent="0" marL="0">
              <a:lnSpc>
                <a:spcPts val="7545"/>
              </a:lnSpc>
              <a:buNone/>
            </a:pPr>
            <a:r>
              <a:rPr lang="en-US" sz="6036" dirty="0">
                <a:solidFill>
                  <a:srgbClr val="F5F0F0"/>
                </a:solidFill>
                <a:latin typeface="adonis-web" pitchFamily="34" charset="0"/>
                <a:ea typeface="adonis-web" pitchFamily="34" charset="-122"/>
                <a:cs typeface="adonis-web" pitchFamily="34" charset="-120"/>
              </a:rPr>
              <a:t>MarketWise </a:t>
            </a:r>
            <a:endParaRPr lang="en-US" sz="6036" dirty="0"/>
          </a:p>
        </p:txBody>
      </p:sp>
      <p:sp>
        <p:nvSpPr>
          <p:cNvPr id="6" name="Text 2"/>
          <p:cNvSpPr/>
          <p:nvPr/>
        </p:nvSpPr>
        <p:spPr>
          <a:xfrm>
            <a:off x="7836456" y="3835837"/>
            <a:ext cx="4443889" cy="555427"/>
          </a:xfrm>
          <a:prstGeom prst="rect">
            <a:avLst/>
          </a:prstGeom>
          <a:noFill/>
          <a:ln/>
        </p:spPr>
        <p:txBody>
          <a:bodyPr wrap="none" rtlCol="0" anchor="t"/>
          <a:lstStyle/>
          <a:p>
            <a:pPr algn="ctr" indent="0" marL="0">
              <a:lnSpc>
                <a:spcPts val="4374"/>
              </a:lnSpc>
              <a:buNone/>
            </a:pPr>
            <a:r>
              <a:rPr lang="en-US" sz="3499" dirty="0">
                <a:solidFill>
                  <a:srgbClr val="F5F0F0"/>
                </a:solidFill>
                <a:latin typeface="adonis-web" pitchFamily="34" charset="0"/>
                <a:ea typeface="adonis-web" pitchFamily="34" charset="-122"/>
                <a:cs typeface="adonis-web" pitchFamily="34" charset="-120"/>
              </a:rPr>
              <a:t>Zero-One</a:t>
            </a:r>
            <a:endParaRPr lang="en-US" sz="3499" dirty="0"/>
          </a:p>
        </p:txBody>
      </p:sp>
      <p:sp>
        <p:nvSpPr>
          <p:cNvPr id="7" name="Text 3"/>
          <p:cNvSpPr/>
          <p:nvPr/>
        </p:nvSpPr>
        <p:spPr>
          <a:xfrm>
            <a:off x="6319599" y="4724519"/>
            <a:ext cx="7477601" cy="355402"/>
          </a:xfrm>
          <a:prstGeom prst="rect">
            <a:avLst/>
          </a:prstGeom>
          <a:noFill/>
          <a:ln/>
        </p:spPr>
        <p:txBody>
          <a:bodyPr wrap="none" rtlCol="0" anchor="t"/>
          <a:lstStyle/>
          <a:p>
            <a:pPr algn="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Atharva Shetty </a:t>
            </a:r>
            <a:endParaRPr lang="en-US" sz="1750" dirty="0"/>
          </a:p>
        </p:txBody>
      </p:sp>
      <p:sp>
        <p:nvSpPr>
          <p:cNvPr id="8" name="Text 4"/>
          <p:cNvSpPr/>
          <p:nvPr/>
        </p:nvSpPr>
        <p:spPr>
          <a:xfrm>
            <a:off x="6319599" y="5329833"/>
            <a:ext cx="7477601" cy="355402"/>
          </a:xfrm>
          <a:prstGeom prst="rect">
            <a:avLst/>
          </a:prstGeom>
          <a:noFill/>
          <a:ln/>
        </p:spPr>
        <p:txBody>
          <a:bodyPr wrap="none" rtlCol="0" anchor="t"/>
          <a:lstStyle/>
          <a:p>
            <a:pPr algn="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Aditya Agarwal</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125617"/>
            <a:ext cx="5554980"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Noteworthy Features</a:t>
            </a:r>
            <a:endParaRPr lang="en-US" sz="4374" dirty="0"/>
          </a:p>
        </p:txBody>
      </p:sp>
      <p:pic>
        <p:nvPicPr>
          <p:cNvPr id="5" name="Image 1" descr="preencoded.png">    </p:cNvPr>
          <p:cNvPicPr>
            <a:picLocks noChangeAspect="1"/>
          </p:cNvPicPr>
          <p:nvPr/>
        </p:nvPicPr>
        <p:blipFill>
          <a:blip r:embed="rId2"/>
          <a:stretch>
            <a:fillRect/>
          </a:stretch>
        </p:blipFill>
        <p:spPr>
          <a:xfrm>
            <a:off x="2517696" y="2403158"/>
            <a:ext cx="4526399" cy="2546033"/>
          </a:xfrm>
          <a:prstGeom prst="rect">
            <a:avLst/>
          </a:prstGeom>
        </p:spPr>
      </p:pic>
      <p:sp>
        <p:nvSpPr>
          <p:cNvPr id="6" name="Text 2"/>
          <p:cNvSpPr/>
          <p:nvPr/>
        </p:nvSpPr>
        <p:spPr>
          <a:xfrm>
            <a:off x="2517696" y="5199102"/>
            <a:ext cx="3332917" cy="416481"/>
          </a:xfrm>
          <a:prstGeom prst="rect">
            <a:avLst/>
          </a:prstGeom>
          <a:noFill/>
          <a:ln/>
        </p:spPr>
        <p:txBody>
          <a:bodyPr wrap="none" rtlCol="0" anchor="t"/>
          <a:lstStyle/>
          <a:p>
            <a:pPr indent="0" marL="0">
              <a:lnSpc>
                <a:spcPts val="3281"/>
              </a:lnSpc>
              <a:buNone/>
            </a:pPr>
            <a:r>
              <a:rPr lang="en-US" sz="2624" dirty="0">
                <a:solidFill>
                  <a:srgbClr val="F5F0F0"/>
                </a:solidFill>
                <a:latin typeface="adonis-web" pitchFamily="34" charset="0"/>
                <a:ea typeface="adonis-web" pitchFamily="34" charset="-122"/>
                <a:cs typeface="adonis-web" pitchFamily="34" charset="-120"/>
              </a:rPr>
              <a:t>LLM and SerpAPI</a:t>
            </a:r>
            <a:endParaRPr lang="en-US" sz="2624" dirty="0"/>
          </a:p>
        </p:txBody>
      </p:sp>
      <p:sp>
        <p:nvSpPr>
          <p:cNvPr id="7" name="Text 3"/>
          <p:cNvSpPr/>
          <p:nvPr/>
        </p:nvSpPr>
        <p:spPr>
          <a:xfrm>
            <a:off x="2517696" y="5837753"/>
            <a:ext cx="4526399"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Utilizing the power of LLM along with SerpAPI to make the unorganized data, organized and for feature Engineering </a:t>
            </a:r>
            <a:endParaRPr lang="en-US" sz="1750" dirty="0"/>
          </a:p>
        </p:txBody>
      </p:sp>
      <p:pic>
        <p:nvPicPr>
          <p:cNvPr id="8" name="Image 2" descr="preencoded.png">    </p:cNvPr>
          <p:cNvPicPr>
            <a:picLocks noChangeAspect="1"/>
          </p:cNvPicPr>
          <p:nvPr/>
        </p:nvPicPr>
        <p:blipFill>
          <a:blip r:embed="rId3"/>
          <a:stretch>
            <a:fillRect/>
          </a:stretch>
        </p:blipFill>
        <p:spPr>
          <a:xfrm>
            <a:off x="7593687" y="2403158"/>
            <a:ext cx="4365427" cy="870942"/>
          </a:xfrm>
          <a:prstGeom prst="rect">
            <a:avLst/>
          </a:prstGeom>
        </p:spPr>
      </p:pic>
      <p:sp>
        <p:nvSpPr>
          <p:cNvPr id="9" name="Text 4"/>
          <p:cNvSpPr/>
          <p:nvPr/>
        </p:nvSpPr>
        <p:spPr>
          <a:xfrm>
            <a:off x="7593687" y="3524012"/>
            <a:ext cx="4526399" cy="355402"/>
          </a:xfrm>
          <a:prstGeom prst="rect">
            <a:avLst/>
          </a:prstGeom>
          <a:noFill/>
          <a:ln/>
        </p:spPr>
        <p:txBody>
          <a:bodyPr wrap="none" rtlCol="0" anchor="t"/>
          <a:lstStyle/>
          <a:p>
            <a:pPr indent="0" marL="0">
              <a:lnSpc>
                <a:spcPts val="2799"/>
              </a:lnSpc>
              <a:buNone/>
            </a:pPr>
            <a:endParaRPr lang="en-US" sz="1750" dirty="0"/>
          </a:p>
        </p:txBody>
      </p:sp>
      <p:sp>
        <p:nvSpPr>
          <p:cNvPr id="10" name="Text 5"/>
          <p:cNvSpPr/>
          <p:nvPr/>
        </p:nvSpPr>
        <p:spPr>
          <a:xfrm>
            <a:off x="7593687" y="4079319"/>
            <a:ext cx="4526399" cy="355402"/>
          </a:xfrm>
          <a:prstGeom prst="rect">
            <a:avLst/>
          </a:prstGeom>
          <a:noFill/>
          <a:ln/>
        </p:spPr>
        <p:txBody>
          <a:bodyPr wrap="none" rtlCol="0" anchor="t"/>
          <a:lstStyle/>
          <a:p>
            <a:pPr indent="0" marL="0">
              <a:lnSpc>
                <a:spcPts val="2799"/>
              </a:lnSpc>
              <a:buNone/>
            </a:pPr>
            <a:endParaRPr lang="en-US" sz="1750" dirty="0"/>
          </a:p>
        </p:txBody>
      </p:sp>
      <p:sp>
        <p:nvSpPr>
          <p:cNvPr id="11" name="Text 6"/>
          <p:cNvSpPr/>
          <p:nvPr/>
        </p:nvSpPr>
        <p:spPr>
          <a:xfrm>
            <a:off x="7593687" y="4634627"/>
            <a:ext cx="4526399" cy="355402"/>
          </a:xfrm>
          <a:prstGeom prst="rect">
            <a:avLst/>
          </a:prstGeom>
          <a:noFill/>
          <a:ln/>
        </p:spPr>
        <p:txBody>
          <a:bodyPr wrap="none" rtlCol="0" anchor="t"/>
          <a:lstStyle/>
          <a:p>
            <a:pPr indent="0" marL="0">
              <a:lnSpc>
                <a:spcPts val="2799"/>
              </a:lnSpc>
              <a:buNone/>
            </a:pPr>
            <a:endParaRPr lang="en-US" sz="1750" dirty="0"/>
          </a:p>
        </p:txBody>
      </p:sp>
      <p:sp>
        <p:nvSpPr>
          <p:cNvPr id="12" name="Text 7"/>
          <p:cNvSpPr/>
          <p:nvPr/>
        </p:nvSpPr>
        <p:spPr>
          <a:xfrm>
            <a:off x="7593687" y="5212199"/>
            <a:ext cx="3332917" cy="416481"/>
          </a:xfrm>
          <a:prstGeom prst="rect">
            <a:avLst/>
          </a:prstGeom>
          <a:noFill/>
          <a:ln/>
        </p:spPr>
        <p:txBody>
          <a:bodyPr wrap="none" rtlCol="0" anchor="t"/>
          <a:lstStyle/>
          <a:p>
            <a:pPr indent="0" marL="0">
              <a:lnSpc>
                <a:spcPts val="3281"/>
              </a:lnSpc>
              <a:buNone/>
            </a:pPr>
            <a:r>
              <a:rPr lang="en-US" sz="2624" dirty="0">
                <a:solidFill>
                  <a:srgbClr val="F5F0F0"/>
                </a:solidFill>
                <a:latin typeface="adonis-web" pitchFamily="34" charset="0"/>
                <a:ea typeface="adonis-web" pitchFamily="34" charset="-122"/>
                <a:cs typeface="adonis-web" pitchFamily="34" charset="-120"/>
              </a:rPr>
              <a:t>Metrics</a:t>
            </a:r>
            <a:endParaRPr lang="en-US" sz="2624" dirty="0"/>
          </a:p>
        </p:txBody>
      </p:sp>
      <p:sp>
        <p:nvSpPr>
          <p:cNvPr id="13" name="Text 8"/>
          <p:cNvSpPr/>
          <p:nvPr/>
        </p:nvSpPr>
        <p:spPr>
          <a:xfrm>
            <a:off x="7593687" y="5850850"/>
            <a:ext cx="4526399"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For our 10% testing we got the above results using an ensembled model</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934760"/>
            <a:ext cx="5554980"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Our Unique Idea</a:t>
            </a:r>
            <a:endParaRPr lang="en-US" sz="4374" dirty="0"/>
          </a:p>
        </p:txBody>
      </p:sp>
      <p:pic>
        <p:nvPicPr>
          <p:cNvPr id="6" name="Image 2" descr="preencoded.png">    </p:cNvPr>
          <p:cNvPicPr>
            <a:picLocks noChangeAspect="1"/>
          </p:cNvPicPr>
          <p:nvPr/>
        </p:nvPicPr>
        <p:blipFill>
          <a:blip r:embed="rId3"/>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algn="l" indent="0" marL="0">
              <a:lnSpc>
                <a:spcPts val="2734"/>
              </a:lnSpc>
              <a:buNone/>
            </a:pPr>
            <a:r>
              <a:rPr lang="en-US" sz="2187" dirty="0">
                <a:solidFill>
                  <a:srgbClr val="E2E6E9"/>
                </a:solidFill>
                <a:latin typeface="adonis-web" pitchFamily="34" charset="0"/>
                <a:ea typeface="adonis-web" pitchFamily="34" charset="-122"/>
                <a:cs typeface="adonis-web" pitchFamily="34" charset="-120"/>
              </a:rPr>
              <a:t>Custom Generative AI</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algn="l" indent="0" marL="0">
              <a:lnSpc>
                <a:spcPts val="2799"/>
              </a:lnSpc>
              <a:buNone/>
            </a:pPr>
            <a:r>
              <a:rPr lang="en-US" sz="1750" dirty="0">
                <a:solidFill>
                  <a:srgbClr val="E2E6E9"/>
                </a:solidFill>
                <a:latin typeface="adonis-web" pitchFamily="34" charset="0"/>
                <a:ea typeface="adonis-web" pitchFamily="34" charset="-122"/>
                <a:cs typeface="adonis-web" pitchFamily="34" charset="-120"/>
              </a:rPr>
              <a:t>We trained a custom GAN to evaluate and missing data rather than using toy or random values.</a:t>
            </a:r>
            <a:endParaRPr lang="en-US" sz="1750" dirty="0"/>
          </a:p>
        </p:txBody>
      </p:sp>
      <p:pic>
        <p:nvPicPr>
          <p:cNvPr id="9" name="Image 3" descr="preencoded.png">    </p:cNvPr>
          <p:cNvPicPr>
            <a:picLocks noChangeAspect="1"/>
          </p:cNvPicPr>
          <p:nvPr/>
        </p:nvPicPr>
        <p:blipFill>
          <a:blip r:embed="rId4"/>
          <a:stretch>
            <a:fillRect/>
          </a:stretch>
        </p:blipFill>
        <p:spPr>
          <a:xfrm>
            <a:off x="833199" y="3739872"/>
            <a:ext cx="1110972" cy="1777484"/>
          </a:xfrm>
          <a:prstGeom prst="rect">
            <a:avLst/>
          </a:prstGeom>
        </p:spPr>
      </p:pic>
      <p:sp>
        <p:nvSpPr>
          <p:cNvPr id="10" name="Text 4"/>
          <p:cNvSpPr/>
          <p:nvPr/>
        </p:nvSpPr>
        <p:spPr>
          <a:xfrm>
            <a:off x="2277428" y="3962043"/>
            <a:ext cx="3184208" cy="347186"/>
          </a:xfrm>
          <a:prstGeom prst="rect">
            <a:avLst/>
          </a:prstGeom>
          <a:noFill/>
          <a:ln/>
        </p:spPr>
        <p:txBody>
          <a:bodyPr wrap="none" rtlCol="0" anchor="t"/>
          <a:lstStyle/>
          <a:p>
            <a:pPr algn="l" indent="0" marL="0">
              <a:lnSpc>
                <a:spcPts val="2734"/>
              </a:lnSpc>
              <a:buNone/>
            </a:pPr>
            <a:r>
              <a:rPr lang="en-US" sz="2187" dirty="0">
                <a:solidFill>
                  <a:srgbClr val="E2E6E9"/>
                </a:solidFill>
                <a:latin typeface="adonis-web" pitchFamily="34" charset="0"/>
                <a:ea typeface="adonis-web" pitchFamily="34" charset="-122"/>
                <a:cs typeface="adonis-web" pitchFamily="34" charset="-120"/>
              </a:rPr>
              <a:t>Synergy with LLM and Serp</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algn="l" indent="0" marL="0">
              <a:lnSpc>
                <a:spcPts val="2799"/>
              </a:lnSpc>
              <a:buNone/>
            </a:pPr>
            <a:r>
              <a:rPr lang="en-US" sz="1750" dirty="0">
                <a:solidFill>
                  <a:srgbClr val="E2E6E9"/>
                </a:solidFill>
                <a:latin typeface="adonis-web" pitchFamily="34" charset="0"/>
                <a:ea typeface="adonis-web" pitchFamily="34" charset="-122"/>
                <a:cs typeface="adonis-web" pitchFamily="34" charset="-120"/>
              </a:rPr>
              <a:t>Generated  unique features by using SerpAPI and leveraging LLM to get real data about a company.</a:t>
            </a:r>
            <a:endParaRPr lang="en-US" sz="1750" dirty="0"/>
          </a:p>
        </p:txBody>
      </p:sp>
      <p:pic>
        <p:nvPicPr>
          <p:cNvPr id="12" name="Image 4" descr="preencoded.png">    </p:cNvPr>
          <p:cNvPicPr>
            <a:picLocks noChangeAspect="1"/>
          </p:cNvPicPr>
          <p:nvPr/>
        </p:nvPicPr>
        <p:blipFill>
          <a:blip r:embed="rId5"/>
          <a:stretch>
            <a:fillRect/>
          </a:stretch>
        </p:blipFill>
        <p:spPr>
          <a:xfrm>
            <a:off x="833199" y="5517356"/>
            <a:ext cx="1110972" cy="1777484"/>
          </a:xfrm>
          <a:prstGeom prst="rect">
            <a:avLst/>
          </a:prstGeom>
        </p:spPr>
      </p:pic>
      <p:sp>
        <p:nvSpPr>
          <p:cNvPr id="13" name="Text 6"/>
          <p:cNvSpPr/>
          <p:nvPr/>
        </p:nvSpPr>
        <p:spPr>
          <a:xfrm>
            <a:off x="2277428" y="5739527"/>
            <a:ext cx="2777490" cy="347186"/>
          </a:xfrm>
          <a:prstGeom prst="rect">
            <a:avLst/>
          </a:prstGeom>
          <a:noFill/>
          <a:ln/>
        </p:spPr>
        <p:txBody>
          <a:bodyPr wrap="none" rtlCol="0" anchor="t"/>
          <a:lstStyle/>
          <a:p>
            <a:pPr algn="l" indent="0" marL="0">
              <a:lnSpc>
                <a:spcPts val="2734"/>
              </a:lnSpc>
              <a:buNone/>
            </a:pPr>
            <a:r>
              <a:rPr lang="en-US" sz="2187" dirty="0">
                <a:solidFill>
                  <a:srgbClr val="E2E6E9"/>
                </a:solidFill>
                <a:latin typeface="adonis-web" pitchFamily="34" charset="0"/>
                <a:ea typeface="adonis-web" pitchFamily="34" charset="-122"/>
                <a:cs typeface="adonis-web" pitchFamily="34" charset="-120"/>
              </a:rPr>
              <a:t>User Item Matrix</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algn="l" indent="0" marL="0">
              <a:lnSpc>
                <a:spcPts val="2799"/>
              </a:lnSpc>
              <a:buNone/>
            </a:pPr>
            <a:r>
              <a:rPr lang="en-US" sz="1750" dirty="0">
                <a:solidFill>
                  <a:srgbClr val="E2E6E9"/>
                </a:solidFill>
                <a:latin typeface="adonis-web" pitchFamily="34" charset="0"/>
                <a:ea typeface="adonis-web" pitchFamily="34" charset="-122"/>
                <a:cs typeface="adonis-web" pitchFamily="34" charset="-120"/>
              </a:rPr>
              <a:t>Made user item Matrix for collaborative filtering using our visitor and exhibitor dataset.</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31386"/>
          </a:xfrm>
          <a:prstGeom prst="rect">
            <a:avLst/>
          </a:prstGeom>
        </p:spPr>
      </p:pic>
      <p:sp>
        <p:nvSpPr>
          <p:cNvPr id="5" name="Text 1"/>
          <p:cNvSpPr/>
          <p:nvPr/>
        </p:nvSpPr>
        <p:spPr>
          <a:xfrm>
            <a:off x="1267063" y="537329"/>
            <a:ext cx="4885373" cy="610553"/>
          </a:xfrm>
          <a:prstGeom prst="rect">
            <a:avLst/>
          </a:prstGeom>
          <a:noFill/>
          <a:ln/>
        </p:spPr>
        <p:txBody>
          <a:bodyPr wrap="none" rtlCol="0" anchor="t"/>
          <a:lstStyle/>
          <a:p>
            <a:pPr indent="0" marL="0">
              <a:lnSpc>
                <a:spcPts val="4809"/>
              </a:lnSpc>
              <a:buNone/>
            </a:pPr>
            <a:r>
              <a:rPr lang="en-US" sz="3847" dirty="0">
                <a:solidFill>
                  <a:srgbClr val="F5F0F0"/>
                </a:solidFill>
                <a:latin typeface="adonis-web" pitchFamily="34" charset="0"/>
                <a:ea typeface="adonis-web" pitchFamily="34" charset="-122"/>
                <a:cs typeface="adonis-web" pitchFamily="34" charset="-120"/>
              </a:rPr>
              <a:t>Our Robust Models</a:t>
            </a:r>
            <a:endParaRPr lang="en-US" sz="3847" dirty="0"/>
          </a:p>
        </p:txBody>
      </p:sp>
      <p:pic>
        <p:nvPicPr>
          <p:cNvPr id="6" name="Image 2" descr="preencoded.png">    </p:cNvPr>
          <p:cNvPicPr>
            <a:picLocks noChangeAspect="1"/>
          </p:cNvPicPr>
          <p:nvPr/>
        </p:nvPicPr>
        <p:blipFill>
          <a:blip r:embed="rId3"/>
          <a:stretch>
            <a:fillRect/>
          </a:stretch>
        </p:blipFill>
        <p:spPr>
          <a:xfrm>
            <a:off x="1267063" y="1440894"/>
            <a:ext cx="977027" cy="1563291"/>
          </a:xfrm>
          <a:prstGeom prst="rect">
            <a:avLst/>
          </a:prstGeom>
        </p:spPr>
      </p:pic>
      <p:sp>
        <p:nvSpPr>
          <p:cNvPr id="7" name="Text 2"/>
          <p:cNvSpPr/>
          <p:nvPr/>
        </p:nvSpPr>
        <p:spPr>
          <a:xfrm>
            <a:off x="2537103" y="1636276"/>
            <a:ext cx="2598063" cy="305395"/>
          </a:xfrm>
          <a:prstGeom prst="rect">
            <a:avLst/>
          </a:prstGeom>
          <a:noFill/>
          <a:ln/>
        </p:spPr>
        <p:txBody>
          <a:bodyPr wrap="none" rtlCol="0" anchor="t"/>
          <a:lstStyle/>
          <a:p>
            <a:pPr algn="l" indent="0" marL="0">
              <a:lnSpc>
                <a:spcPts val="2404"/>
              </a:lnSpc>
              <a:buNone/>
            </a:pPr>
            <a:r>
              <a:rPr lang="en-US" sz="1923" dirty="0">
                <a:solidFill>
                  <a:srgbClr val="E2E6E9"/>
                </a:solidFill>
                <a:latin typeface="adonis-web" pitchFamily="34" charset="0"/>
                <a:ea typeface="adonis-web" pitchFamily="34" charset="-122"/>
                <a:cs typeface="adonis-web" pitchFamily="34" charset="-120"/>
              </a:rPr>
              <a:t>Recommendation System</a:t>
            </a:r>
            <a:endParaRPr lang="en-US" sz="1923" dirty="0"/>
          </a:p>
        </p:txBody>
      </p:sp>
      <p:sp>
        <p:nvSpPr>
          <p:cNvPr id="8" name="Text 3"/>
          <p:cNvSpPr/>
          <p:nvPr/>
        </p:nvSpPr>
        <p:spPr>
          <a:xfrm>
            <a:off x="2537103" y="2058829"/>
            <a:ext cx="7168515" cy="312539"/>
          </a:xfrm>
          <a:prstGeom prst="rect">
            <a:avLst/>
          </a:prstGeom>
          <a:noFill/>
          <a:ln/>
        </p:spPr>
        <p:txBody>
          <a:bodyPr wrap="none" rtlCol="0" anchor="t"/>
          <a:lstStyle/>
          <a:p>
            <a:pPr algn="l" indent="0" marL="0">
              <a:lnSpc>
                <a:spcPts val="2462"/>
              </a:lnSpc>
              <a:buNone/>
            </a:pPr>
            <a:r>
              <a:rPr lang="en-US" sz="1539" dirty="0">
                <a:solidFill>
                  <a:srgbClr val="E2E6E9"/>
                </a:solidFill>
                <a:latin typeface="adonis-web" pitchFamily="34" charset="0"/>
                <a:ea typeface="adonis-web" pitchFamily="34" charset="-122"/>
                <a:cs typeface="adonis-web" pitchFamily="34" charset="-120"/>
              </a:rPr>
              <a:t>NMF( Non matrix factorization)</a:t>
            </a:r>
            <a:endParaRPr lang="en-US" sz="1539" dirty="0"/>
          </a:p>
        </p:txBody>
      </p:sp>
      <p:pic>
        <p:nvPicPr>
          <p:cNvPr id="9" name="Image 3" descr="preencoded.png">    </p:cNvPr>
          <p:cNvPicPr>
            <a:picLocks noChangeAspect="1"/>
          </p:cNvPicPr>
          <p:nvPr/>
        </p:nvPicPr>
        <p:blipFill>
          <a:blip r:embed="rId4"/>
          <a:stretch>
            <a:fillRect/>
          </a:stretch>
        </p:blipFill>
        <p:spPr>
          <a:xfrm>
            <a:off x="1267063" y="3004185"/>
            <a:ext cx="977027" cy="1563291"/>
          </a:xfrm>
          <a:prstGeom prst="rect">
            <a:avLst/>
          </a:prstGeom>
        </p:spPr>
      </p:pic>
      <p:sp>
        <p:nvSpPr>
          <p:cNvPr id="10" name="Text 4"/>
          <p:cNvSpPr/>
          <p:nvPr/>
        </p:nvSpPr>
        <p:spPr>
          <a:xfrm>
            <a:off x="2537103" y="3199567"/>
            <a:ext cx="2442686" cy="305395"/>
          </a:xfrm>
          <a:prstGeom prst="rect">
            <a:avLst/>
          </a:prstGeom>
          <a:noFill/>
          <a:ln/>
        </p:spPr>
        <p:txBody>
          <a:bodyPr wrap="none" rtlCol="0" anchor="t"/>
          <a:lstStyle/>
          <a:p>
            <a:pPr algn="l" indent="0" marL="0">
              <a:lnSpc>
                <a:spcPts val="2404"/>
              </a:lnSpc>
              <a:buNone/>
            </a:pPr>
            <a:r>
              <a:rPr lang="en-US" sz="1923" dirty="0">
                <a:solidFill>
                  <a:srgbClr val="E2E6E9"/>
                </a:solidFill>
                <a:latin typeface="adonis-web" pitchFamily="34" charset="0"/>
                <a:ea typeface="adonis-web" pitchFamily="34" charset="-122"/>
                <a:cs typeface="adonis-web" pitchFamily="34" charset="-120"/>
              </a:rPr>
              <a:t>User Satisfacation</a:t>
            </a:r>
            <a:endParaRPr lang="en-US" sz="1923" dirty="0"/>
          </a:p>
        </p:txBody>
      </p:sp>
      <p:sp>
        <p:nvSpPr>
          <p:cNvPr id="11" name="Text 5"/>
          <p:cNvSpPr/>
          <p:nvPr/>
        </p:nvSpPr>
        <p:spPr>
          <a:xfrm>
            <a:off x="2537103" y="3622119"/>
            <a:ext cx="7168515" cy="312539"/>
          </a:xfrm>
          <a:prstGeom prst="rect">
            <a:avLst/>
          </a:prstGeom>
          <a:noFill/>
          <a:ln/>
        </p:spPr>
        <p:txBody>
          <a:bodyPr wrap="none" rtlCol="0" anchor="t"/>
          <a:lstStyle/>
          <a:p>
            <a:pPr algn="l" indent="0" marL="0">
              <a:lnSpc>
                <a:spcPts val="2462"/>
              </a:lnSpc>
              <a:buNone/>
            </a:pPr>
            <a:r>
              <a:rPr lang="en-US" sz="1539" dirty="0">
                <a:solidFill>
                  <a:srgbClr val="E2E6E9"/>
                </a:solidFill>
                <a:latin typeface="adonis-web" pitchFamily="34" charset="0"/>
                <a:ea typeface="adonis-web" pitchFamily="34" charset="-122"/>
                <a:cs typeface="adonis-web" pitchFamily="34" charset="-120"/>
              </a:rPr>
              <a:t>Wifi, bluetooth, location and Face recognition.</a:t>
            </a:r>
            <a:endParaRPr lang="en-US" sz="1539" dirty="0"/>
          </a:p>
        </p:txBody>
      </p:sp>
      <p:pic>
        <p:nvPicPr>
          <p:cNvPr id="12" name="Image 4" descr="preencoded.png">    </p:cNvPr>
          <p:cNvPicPr>
            <a:picLocks noChangeAspect="1"/>
          </p:cNvPicPr>
          <p:nvPr/>
        </p:nvPicPr>
        <p:blipFill>
          <a:blip r:embed="rId5"/>
          <a:stretch>
            <a:fillRect/>
          </a:stretch>
        </p:blipFill>
        <p:spPr>
          <a:xfrm>
            <a:off x="1267063" y="4567476"/>
            <a:ext cx="977027" cy="1563291"/>
          </a:xfrm>
          <a:prstGeom prst="rect">
            <a:avLst/>
          </a:prstGeom>
        </p:spPr>
      </p:pic>
      <p:sp>
        <p:nvSpPr>
          <p:cNvPr id="13" name="Text 6"/>
          <p:cNvSpPr/>
          <p:nvPr/>
        </p:nvSpPr>
        <p:spPr>
          <a:xfrm>
            <a:off x="2537103" y="4762857"/>
            <a:ext cx="2442686" cy="305395"/>
          </a:xfrm>
          <a:prstGeom prst="rect">
            <a:avLst/>
          </a:prstGeom>
          <a:noFill/>
          <a:ln/>
        </p:spPr>
        <p:txBody>
          <a:bodyPr wrap="none" rtlCol="0" anchor="t"/>
          <a:lstStyle/>
          <a:p>
            <a:pPr algn="l" indent="0" marL="0">
              <a:lnSpc>
                <a:spcPts val="2404"/>
              </a:lnSpc>
              <a:buNone/>
            </a:pPr>
            <a:r>
              <a:rPr lang="en-US" sz="1923" dirty="0">
                <a:solidFill>
                  <a:srgbClr val="E2E6E9"/>
                </a:solidFill>
                <a:latin typeface="adonis-web" pitchFamily="34" charset="0"/>
                <a:ea typeface="adonis-web" pitchFamily="34" charset="-122"/>
                <a:cs typeface="adonis-web" pitchFamily="34" charset="-120"/>
              </a:rPr>
              <a:t>Time Series</a:t>
            </a:r>
            <a:endParaRPr lang="en-US" sz="1923" dirty="0"/>
          </a:p>
        </p:txBody>
      </p:sp>
      <p:sp>
        <p:nvSpPr>
          <p:cNvPr id="14" name="Text 7"/>
          <p:cNvSpPr/>
          <p:nvPr/>
        </p:nvSpPr>
        <p:spPr>
          <a:xfrm>
            <a:off x="2537103" y="5185410"/>
            <a:ext cx="7168515" cy="312539"/>
          </a:xfrm>
          <a:prstGeom prst="rect">
            <a:avLst/>
          </a:prstGeom>
          <a:noFill/>
          <a:ln/>
        </p:spPr>
        <p:txBody>
          <a:bodyPr wrap="none" rtlCol="0" anchor="t"/>
          <a:lstStyle/>
          <a:p>
            <a:pPr algn="l" indent="0" marL="0">
              <a:lnSpc>
                <a:spcPts val="2462"/>
              </a:lnSpc>
              <a:buNone/>
            </a:pPr>
            <a:r>
              <a:rPr lang="en-US" sz="1539" dirty="0">
                <a:solidFill>
                  <a:srgbClr val="E2E6E9"/>
                </a:solidFill>
                <a:latin typeface="adonis-web" pitchFamily="34" charset="0"/>
                <a:ea typeface="adonis-web" pitchFamily="34" charset="-122"/>
                <a:cs typeface="adonis-web" pitchFamily="34" charset="-120"/>
              </a:rPr>
              <a:t>ARIMA, NBeats, Naive Bayes, Ensembling</a:t>
            </a:r>
            <a:endParaRPr lang="en-US" sz="1539" dirty="0"/>
          </a:p>
        </p:txBody>
      </p:sp>
      <p:pic>
        <p:nvPicPr>
          <p:cNvPr id="15" name="Image 5" descr="preencoded.png">    </p:cNvPr>
          <p:cNvPicPr>
            <a:picLocks noChangeAspect="1"/>
          </p:cNvPicPr>
          <p:nvPr/>
        </p:nvPicPr>
        <p:blipFill>
          <a:blip r:embed="rId6"/>
          <a:stretch>
            <a:fillRect/>
          </a:stretch>
        </p:blipFill>
        <p:spPr>
          <a:xfrm>
            <a:off x="1267063" y="6130766"/>
            <a:ext cx="977027" cy="1563291"/>
          </a:xfrm>
          <a:prstGeom prst="rect">
            <a:avLst/>
          </a:prstGeom>
        </p:spPr>
      </p:pic>
      <p:sp>
        <p:nvSpPr>
          <p:cNvPr id="16" name="Text 8"/>
          <p:cNvSpPr/>
          <p:nvPr/>
        </p:nvSpPr>
        <p:spPr>
          <a:xfrm>
            <a:off x="2537103" y="6326148"/>
            <a:ext cx="2442686" cy="305395"/>
          </a:xfrm>
          <a:prstGeom prst="rect">
            <a:avLst/>
          </a:prstGeom>
          <a:noFill/>
          <a:ln/>
        </p:spPr>
        <p:txBody>
          <a:bodyPr wrap="none" rtlCol="0" anchor="t"/>
          <a:lstStyle/>
          <a:p>
            <a:pPr algn="l" indent="0" marL="0">
              <a:lnSpc>
                <a:spcPts val="2404"/>
              </a:lnSpc>
              <a:buNone/>
            </a:pPr>
            <a:r>
              <a:rPr lang="en-US" sz="1923" dirty="0">
                <a:solidFill>
                  <a:srgbClr val="E2E6E9"/>
                </a:solidFill>
                <a:latin typeface="adonis-web" pitchFamily="34" charset="0"/>
                <a:ea typeface="adonis-web" pitchFamily="34" charset="-122"/>
                <a:cs typeface="adonis-web" pitchFamily="34" charset="-120"/>
              </a:rPr>
              <a:t>ROI</a:t>
            </a:r>
            <a:endParaRPr lang="en-US" sz="1923" dirty="0"/>
          </a:p>
        </p:txBody>
      </p:sp>
      <p:sp>
        <p:nvSpPr>
          <p:cNvPr id="17" name="Text 9"/>
          <p:cNvSpPr/>
          <p:nvPr/>
        </p:nvSpPr>
        <p:spPr>
          <a:xfrm>
            <a:off x="2537103" y="6748701"/>
            <a:ext cx="7168515" cy="312539"/>
          </a:xfrm>
          <a:prstGeom prst="rect">
            <a:avLst/>
          </a:prstGeom>
          <a:noFill/>
          <a:ln/>
        </p:spPr>
        <p:txBody>
          <a:bodyPr wrap="none" rtlCol="0" anchor="t"/>
          <a:lstStyle/>
          <a:p>
            <a:pPr algn="l" indent="0" marL="0">
              <a:lnSpc>
                <a:spcPts val="2462"/>
              </a:lnSpc>
              <a:buNone/>
            </a:pPr>
            <a:r>
              <a:rPr lang="en-US" sz="1539" dirty="0">
                <a:solidFill>
                  <a:srgbClr val="E2E6E9"/>
                </a:solidFill>
                <a:latin typeface="adonis-web" pitchFamily="34" charset="0"/>
                <a:ea typeface="adonis-web" pitchFamily="34" charset="-122"/>
                <a:cs typeface="adonis-web" pitchFamily="34" charset="-120"/>
              </a:rPr>
              <a:t>Catboost, Xgboost , Lightbgm</a:t>
            </a:r>
            <a:endParaRPr lang="en-US" sz="1539"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406968"/>
            <a:ext cx="5554980"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Conclusion</a:t>
            </a:r>
            <a:endParaRPr lang="en-US" sz="4374" dirty="0"/>
          </a:p>
        </p:txBody>
      </p:sp>
      <p:sp>
        <p:nvSpPr>
          <p:cNvPr id="5" name="Text 2"/>
          <p:cNvSpPr/>
          <p:nvPr/>
        </p:nvSpPr>
        <p:spPr>
          <a:xfrm>
            <a:off x="2517696" y="3545681"/>
            <a:ext cx="9594890"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Our team, Zero-One, is proud to present our comprehensive suite of solutions that address the diverse challenges faced by exhibition organizers. Through our innovative approach and deep technical expertise, we aim to redefine the event experience and drive lasting impact for our clients.</a:t>
            </a:r>
            <a:endParaRPr lang="en-US" sz="1750" dirty="0"/>
          </a:p>
        </p:txBody>
      </p:sp>
      <p:sp>
        <p:nvSpPr>
          <p:cNvPr id="6" name="Text 3"/>
          <p:cNvSpPr/>
          <p:nvPr/>
        </p:nvSpPr>
        <p:spPr>
          <a:xfrm>
            <a:off x="2517696" y="4861798"/>
            <a:ext cx="9594890" cy="355402"/>
          </a:xfrm>
          <a:prstGeom prst="rect">
            <a:avLst/>
          </a:prstGeom>
          <a:noFill/>
          <a:ln/>
        </p:spPr>
        <p:txBody>
          <a:bodyPr wrap="none" rtlCol="0" anchor="t"/>
          <a:lstStyle/>
          <a:p>
            <a:pPr indent="0" marL="0">
              <a:lnSpc>
                <a:spcPts val="2799"/>
              </a:lnSpc>
              <a:buNone/>
            </a:pPr>
            <a:endParaRPr lang="en-US" sz="1750" dirty="0"/>
          </a:p>
        </p:txBody>
      </p:sp>
      <p:sp>
        <p:nvSpPr>
          <p:cNvPr id="7" name="Text 4"/>
          <p:cNvSpPr/>
          <p:nvPr/>
        </p:nvSpPr>
        <p:spPr>
          <a:xfrm>
            <a:off x="2517696" y="5467112"/>
            <a:ext cx="9594890" cy="355402"/>
          </a:xfrm>
          <a:prstGeom prst="rect">
            <a:avLst/>
          </a:prstGeom>
          <a:noFill/>
          <a:ln/>
        </p:spPr>
        <p:txBody>
          <a:bodyPr wrap="none" rtlCol="0" anchor="t"/>
          <a:lstStyle/>
          <a:p>
            <a:pPr algn="ct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THANK YOU </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039064"/>
            <a:ext cx="5909191"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Recommendation System</a:t>
            </a:r>
            <a:endParaRPr lang="en-US" sz="4374" dirty="0"/>
          </a:p>
        </p:txBody>
      </p:sp>
      <p:sp>
        <p:nvSpPr>
          <p:cNvPr id="5" name="Text 2"/>
          <p:cNvSpPr/>
          <p:nvPr/>
        </p:nvSpPr>
        <p:spPr>
          <a:xfrm>
            <a:off x="2517696" y="328886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Content Based</a:t>
            </a:r>
            <a:endParaRPr lang="en-US" sz="2187" dirty="0"/>
          </a:p>
        </p:txBody>
      </p:sp>
      <p:sp>
        <p:nvSpPr>
          <p:cNvPr id="6" name="Text 3"/>
          <p:cNvSpPr/>
          <p:nvPr/>
        </p:nvSpPr>
        <p:spPr>
          <a:xfrm>
            <a:off x="2517696" y="3858220"/>
            <a:ext cx="2836545" cy="2132409"/>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Our recommendation engine analyzes user preferences and behaviors to provide tailored product and content suggestions, enhancing the customer experience.</a:t>
            </a:r>
            <a:endParaRPr lang="en-US" sz="1750" dirty="0"/>
          </a:p>
        </p:txBody>
      </p:sp>
      <p:sp>
        <p:nvSpPr>
          <p:cNvPr id="7" name="Text 4"/>
          <p:cNvSpPr/>
          <p:nvPr/>
        </p:nvSpPr>
        <p:spPr>
          <a:xfrm>
            <a:off x="5903833" y="328886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Collaborative based</a:t>
            </a:r>
            <a:endParaRPr lang="en-US" sz="2187" dirty="0"/>
          </a:p>
        </p:txBody>
      </p:sp>
      <p:sp>
        <p:nvSpPr>
          <p:cNvPr id="8" name="Text 5"/>
          <p:cNvSpPr/>
          <p:nvPr/>
        </p:nvSpPr>
        <p:spPr>
          <a:xfrm>
            <a:off x="5903833" y="3858220"/>
            <a:ext cx="2836545"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By surfacing relevant items, the system drives increased engagement and conversion rates, benefiting both the user and the business.</a:t>
            </a:r>
            <a:endParaRPr lang="en-US" sz="1750" dirty="0"/>
          </a:p>
        </p:txBody>
      </p:sp>
      <p:sp>
        <p:nvSpPr>
          <p:cNvPr id="9" name="Text 6"/>
          <p:cNvSpPr/>
          <p:nvPr/>
        </p:nvSpPr>
        <p:spPr>
          <a:xfrm>
            <a:off x="9289971" y="328886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Popularity based</a:t>
            </a:r>
            <a:endParaRPr lang="en-US" sz="2187" dirty="0"/>
          </a:p>
        </p:txBody>
      </p:sp>
      <p:sp>
        <p:nvSpPr>
          <p:cNvPr id="10" name="Text 7"/>
          <p:cNvSpPr/>
          <p:nvPr/>
        </p:nvSpPr>
        <p:spPr>
          <a:xfrm>
            <a:off x="9289971" y="3858220"/>
            <a:ext cx="2836545"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We've designed a robust, scalable recommendation system that can handle large volumes of data and deliver real-time suggestions.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9151A">
              <a:alpha val="75000"/>
            </a:srgbClr>
          </a:solidFill>
          <a:ln/>
        </p:spPr>
      </p:sp>
      <p:sp>
        <p:nvSpPr>
          <p:cNvPr id="4" name="Text 1"/>
          <p:cNvSpPr/>
          <p:nvPr/>
        </p:nvSpPr>
        <p:spPr>
          <a:xfrm>
            <a:off x="3040261" y="544473"/>
            <a:ext cx="4949904" cy="618649"/>
          </a:xfrm>
          <a:prstGeom prst="rect">
            <a:avLst/>
          </a:prstGeom>
          <a:noFill/>
          <a:ln/>
        </p:spPr>
        <p:txBody>
          <a:bodyPr wrap="none" rtlCol="0" anchor="t"/>
          <a:lstStyle/>
          <a:p>
            <a:pPr indent="0" marL="0">
              <a:lnSpc>
                <a:spcPts val="4872"/>
              </a:lnSpc>
              <a:buNone/>
            </a:pPr>
            <a:endParaRPr lang="en-US" sz="3898" dirty="0"/>
          </a:p>
        </p:txBody>
      </p:sp>
      <p:pic>
        <p:nvPicPr>
          <p:cNvPr id="5" name="Image 1" descr="preencoded.png">    </p:cNvPr>
          <p:cNvPicPr>
            <a:picLocks noChangeAspect="1"/>
          </p:cNvPicPr>
          <p:nvPr/>
        </p:nvPicPr>
        <p:blipFill>
          <a:blip r:embed="rId2"/>
          <a:stretch>
            <a:fillRect/>
          </a:stretch>
        </p:blipFill>
        <p:spPr>
          <a:xfrm>
            <a:off x="3811667" y="1687354"/>
            <a:ext cx="7007066" cy="1831419"/>
          </a:xfrm>
          <a:prstGeom prst="rect">
            <a:avLst/>
          </a:prstGeom>
        </p:spPr>
      </p:pic>
      <p:pic>
        <p:nvPicPr>
          <p:cNvPr id="6" name="Image 2" descr="preencoded.png">    </p:cNvPr>
          <p:cNvPicPr>
            <a:picLocks noChangeAspect="1"/>
          </p:cNvPicPr>
          <p:nvPr/>
        </p:nvPicPr>
        <p:blipFill>
          <a:blip r:embed="rId3"/>
          <a:stretch>
            <a:fillRect/>
          </a:stretch>
        </p:blipFill>
        <p:spPr>
          <a:xfrm>
            <a:off x="3248858" y="3677126"/>
            <a:ext cx="8132564" cy="1831419"/>
          </a:xfrm>
          <a:prstGeom prst="rect">
            <a:avLst/>
          </a:prstGeom>
        </p:spPr>
      </p:pic>
      <p:pic>
        <p:nvPicPr>
          <p:cNvPr id="7" name="Image 3" descr="preencoded.png">    </p:cNvPr>
          <p:cNvPicPr>
            <a:picLocks noChangeAspect="1"/>
          </p:cNvPicPr>
          <p:nvPr/>
        </p:nvPicPr>
        <p:blipFill>
          <a:blip r:embed="rId4"/>
          <a:stretch>
            <a:fillRect/>
          </a:stretch>
        </p:blipFill>
        <p:spPr>
          <a:xfrm>
            <a:off x="5677019" y="5666899"/>
            <a:ext cx="3276243" cy="1831419"/>
          </a:xfrm>
          <a:prstGeom prst="rect">
            <a:avLst/>
          </a:prstGeom>
        </p:spPr>
      </p:pic>
      <p:pic>
        <p:nvPicPr>
          <p:cNvPr id="8"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916305"/>
            <a:ext cx="9594890" cy="1388745"/>
          </a:xfrm>
          <a:prstGeom prst="rect">
            <a:avLst/>
          </a:prstGeom>
          <a:noFill/>
          <a:ln/>
        </p:spPr>
        <p:txBody>
          <a:bodyPr wrap="squar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Real-Time Visitor and Exhibitor Interaction</a:t>
            </a:r>
            <a:endParaRPr lang="en-US" sz="4374" dirty="0"/>
          </a:p>
        </p:txBody>
      </p:sp>
      <p:sp>
        <p:nvSpPr>
          <p:cNvPr id="5" name="Shape 2"/>
          <p:cNvSpPr/>
          <p:nvPr/>
        </p:nvSpPr>
        <p:spPr>
          <a:xfrm>
            <a:off x="7292935" y="2749391"/>
            <a:ext cx="44410" cy="4563785"/>
          </a:xfrm>
          <a:prstGeom prst="roundRect">
            <a:avLst>
              <a:gd name="adj" fmla="val 225151"/>
            </a:avLst>
          </a:prstGeom>
          <a:solidFill>
            <a:srgbClr val="194A99"/>
          </a:solidFill>
          <a:ln/>
        </p:spPr>
      </p:sp>
      <p:sp>
        <p:nvSpPr>
          <p:cNvPr id="6" name="Shape 3"/>
          <p:cNvSpPr/>
          <p:nvPr/>
        </p:nvSpPr>
        <p:spPr>
          <a:xfrm>
            <a:off x="6287512" y="3150691"/>
            <a:ext cx="777597" cy="44410"/>
          </a:xfrm>
          <a:prstGeom prst="roundRect">
            <a:avLst>
              <a:gd name="adj" fmla="val 225151"/>
            </a:avLst>
          </a:prstGeom>
          <a:solidFill>
            <a:srgbClr val="194A99"/>
          </a:solidFill>
          <a:ln/>
        </p:spPr>
      </p:sp>
      <p:sp>
        <p:nvSpPr>
          <p:cNvPr id="7" name="Shape 4"/>
          <p:cNvSpPr/>
          <p:nvPr/>
        </p:nvSpPr>
        <p:spPr>
          <a:xfrm>
            <a:off x="7065109" y="2922984"/>
            <a:ext cx="499943" cy="499943"/>
          </a:xfrm>
          <a:prstGeom prst="roundRect">
            <a:avLst>
              <a:gd name="adj" fmla="val 20000"/>
            </a:avLst>
          </a:prstGeom>
          <a:solidFill>
            <a:srgbClr val="003180"/>
          </a:solidFill>
          <a:ln w="7620">
            <a:solidFill>
              <a:srgbClr val="194A99"/>
            </a:solidFill>
            <a:prstDash val="solid"/>
          </a:ln>
        </p:spPr>
      </p:sp>
      <p:sp>
        <p:nvSpPr>
          <p:cNvPr id="8" name="Text 5"/>
          <p:cNvSpPr/>
          <p:nvPr/>
        </p:nvSpPr>
        <p:spPr>
          <a:xfrm>
            <a:off x="7224058" y="2964656"/>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3315533" y="2971562"/>
            <a:ext cx="2777490" cy="347186"/>
          </a:xfrm>
          <a:prstGeom prst="rect">
            <a:avLst/>
          </a:prstGeom>
          <a:noFill/>
          <a:ln/>
        </p:spPr>
        <p:txBody>
          <a:bodyPr wrap="none" rtlCol="0" anchor="t"/>
          <a:lstStyle/>
          <a:p>
            <a:pPr algn="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Visitor Tracking</a:t>
            </a:r>
            <a:endParaRPr lang="en-US" sz="2187" dirty="0"/>
          </a:p>
        </p:txBody>
      </p:sp>
      <p:sp>
        <p:nvSpPr>
          <p:cNvPr id="10" name="Text 7"/>
          <p:cNvSpPr/>
          <p:nvPr/>
        </p:nvSpPr>
        <p:spPr>
          <a:xfrm>
            <a:off x="2517696" y="3451979"/>
            <a:ext cx="3575328" cy="1066205"/>
          </a:xfrm>
          <a:prstGeom prst="rect">
            <a:avLst/>
          </a:prstGeom>
          <a:noFill/>
          <a:ln/>
        </p:spPr>
        <p:txBody>
          <a:bodyPr wrap="square" rtlCol="0" anchor="t"/>
          <a:lstStyle/>
          <a:p>
            <a:pPr algn="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Utilizing Wifi, Location and bluetooth to calculate close proximity of visitor and exhibitor.</a:t>
            </a:r>
            <a:endParaRPr lang="en-US" sz="1750" dirty="0"/>
          </a:p>
        </p:txBody>
      </p:sp>
      <p:sp>
        <p:nvSpPr>
          <p:cNvPr id="11" name="Shape 8"/>
          <p:cNvSpPr/>
          <p:nvPr/>
        </p:nvSpPr>
        <p:spPr>
          <a:xfrm>
            <a:off x="7565053" y="4261545"/>
            <a:ext cx="777597" cy="44410"/>
          </a:xfrm>
          <a:prstGeom prst="roundRect">
            <a:avLst>
              <a:gd name="adj" fmla="val 225151"/>
            </a:avLst>
          </a:prstGeom>
          <a:solidFill>
            <a:srgbClr val="194A99"/>
          </a:solidFill>
          <a:ln/>
        </p:spPr>
      </p:sp>
      <p:sp>
        <p:nvSpPr>
          <p:cNvPr id="12" name="Shape 9"/>
          <p:cNvSpPr/>
          <p:nvPr/>
        </p:nvSpPr>
        <p:spPr>
          <a:xfrm>
            <a:off x="7065109" y="4033838"/>
            <a:ext cx="499943" cy="499943"/>
          </a:xfrm>
          <a:prstGeom prst="roundRect">
            <a:avLst>
              <a:gd name="adj" fmla="val 20000"/>
            </a:avLst>
          </a:prstGeom>
          <a:solidFill>
            <a:srgbClr val="003180"/>
          </a:solidFill>
          <a:ln w="7620">
            <a:solidFill>
              <a:srgbClr val="194A99"/>
            </a:solidFill>
            <a:prstDash val="solid"/>
          </a:ln>
        </p:spPr>
      </p:sp>
      <p:sp>
        <p:nvSpPr>
          <p:cNvPr id="13" name="Text 10"/>
          <p:cNvSpPr/>
          <p:nvPr/>
        </p:nvSpPr>
        <p:spPr>
          <a:xfrm>
            <a:off x="7224058" y="4075509"/>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8537138" y="4082415"/>
            <a:ext cx="2777490" cy="347186"/>
          </a:xfrm>
          <a:prstGeom prst="rect">
            <a:avLst/>
          </a:prstGeom>
          <a:noFill/>
          <a:ln/>
        </p:spPr>
        <p:txBody>
          <a:bodyPr wrap="none" rtlCol="0" anchor="t"/>
          <a:lstStyle/>
          <a:p>
            <a:pPr algn="l" indent="0" marL="0">
              <a:lnSpc>
                <a:spcPts val="2734"/>
              </a:lnSpc>
              <a:buNone/>
            </a:pPr>
            <a:r>
              <a:rPr lang="en-US" sz="2187" dirty="0">
                <a:solidFill>
                  <a:srgbClr val="E2E6E9"/>
                </a:solidFill>
                <a:latin typeface="adonis-web" pitchFamily="34" charset="0"/>
                <a:ea typeface="adonis-web" pitchFamily="34" charset="-122"/>
                <a:cs typeface="adonis-web" pitchFamily="34" charset="-120"/>
              </a:rPr>
              <a:t>Contextual Engagement</a:t>
            </a:r>
            <a:endParaRPr lang="en-US" sz="2187" dirty="0"/>
          </a:p>
        </p:txBody>
      </p:sp>
      <p:sp>
        <p:nvSpPr>
          <p:cNvPr id="15" name="Text 12"/>
          <p:cNvSpPr/>
          <p:nvPr/>
        </p:nvSpPr>
        <p:spPr>
          <a:xfrm>
            <a:off x="8537138" y="4562832"/>
            <a:ext cx="3575447" cy="1066205"/>
          </a:xfrm>
          <a:prstGeom prst="rect">
            <a:avLst/>
          </a:prstGeom>
          <a:noFill/>
          <a:ln/>
        </p:spPr>
        <p:txBody>
          <a:bodyPr wrap="square" rtlCol="0" anchor="t"/>
          <a:lstStyle/>
          <a:p>
            <a:pPr algn="l" indent="0" marL="0">
              <a:lnSpc>
                <a:spcPts val="2799"/>
              </a:lnSpc>
              <a:buNone/>
            </a:pPr>
            <a:r>
              <a:rPr lang="en-US" sz="1750" dirty="0">
                <a:solidFill>
                  <a:srgbClr val="E2E6E9"/>
                </a:solidFill>
                <a:latin typeface="adonis-web" pitchFamily="34" charset="0"/>
                <a:ea typeface="adonis-web" pitchFamily="34" charset="-122"/>
                <a:cs typeface="adonis-web" pitchFamily="34" charset="-120"/>
              </a:rPr>
              <a:t>These counts and interaction time are feeded to the recommender system to calculate popularity filtering</a:t>
            </a:r>
            <a:endParaRPr lang="en-US" sz="1750" dirty="0"/>
          </a:p>
        </p:txBody>
      </p:sp>
      <p:sp>
        <p:nvSpPr>
          <p:cNvPr id="16" name="Shape 13"/>
          <p:cNvSpPr/>
          <p:nvPr/>
        </p:nvSpPr>
        <p:spPr>
          <a:xfrm>
            <a:off x="6287512" y="5368111"/>
            <a:ext cx="777597" cy="44410"/>
          </a:xfrm>
          <a:prstGeom prst="roundRect">
            <a:avLst>
              <a:gd name="adj" fmla="val 225151"/>
            </a:avLst>
          </a:prstGeom>
          <a:solidFill>
            <a:srgbClr val="194A99"/>
          </a:solidFill>
          <a:ln/>
        </p:spPr>
      </p:sp>
      <p:sp>
        <p:nvSpPr>
          <p:cNvPr id="17" name="Shape 14"/>
          <p:cNvSpPr/>
          <p:nvPr/>
        </p:nvSpPr>
        <p:spPr>
          <a:xfrm>
            <a:off x="7065109" y="5140404"/>
            <a:ext cx="499943" cy="499943"/>
          </a:xfrm>
          <a:prstGeom prst="roundRect">
            <a:avLst>
              <a:gd name="adj" fmla="val 20000"/>
            </a:avLst>
          </a:prstGeom>
          <a:solidFill>
            <a:srgbClr val="003180"/>
          </a:solidFill>
          <a:ln w="7620">
            <a:solidFill>
              <a:srgbClr val="194A99"/>
            </a:solidFill>
            <a:prstDash val="solid"/>
          </a:ln>
        </p:spPr>
      </p:sp>
      <p:sp>
        <p:nvSpPr>
          <p:cNvPr id="18" name="Text 15"/>
          <p:cNvSpPr/>
          <p:nvPr/>
        </p:nvSpPr>
        <p:spPr>
          <a:xfrm>
            <a:off x="7224058" y="5182076"/>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3315533" y="5188982"/>
            <a:ext cx="2777490" cy="347186"/>
          </a:xfrm>
          <a:prstGeom prst="rect">
            <a:avLst/>
          </a:prstGeom>
          <a:noFill/>
          <a:ln/>
        </p:spPr>
        <p:txBody>
          <a:bodyPr wrap="none" rtlCol="0" anchor="t"/>
          <a:lstStyle/>
          <a:p>
            <a:pPr algn="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Face Detection</a:t>
            </a:r>
            <a:endParaRPr lang="en-US" sz="2187" dirty="0"/>
          </a:p>
        </p:txBody>
      </p:sp>
      <p:sp>
        <p:nvSpPr>
          <p:cNvPr id="20" name="Text 17"/>
          <p:cNvSpPr/>
          <p:nvPr/>
        </p:nvSpPr>
        <p:spPr>
          <a:xfrm>
            <a:off x="2517696" y="5669399"/>
            <a:ext cx="3575328" cy="1421606"/>
          </a:xfrm>
          <a:prstGeom prst="rect">
            <a:avLst/>
          </a:prstGeom>
          <a:noFill/>
          <a:ln/>
        </p:spPr>
        <p:txBody>
          <a:bodyPr wrap="square" rtlCol="0" anchor="t"/>
          <a:lstStyle/>
          <a:p>
            <a:pPr algn="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Indulging face recognition to enable the visitors to get information on the exhibitors through registered database</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1354336"/>
            <a:ext cx="9306401" cy="1388745"/>
          </a:xfrm>
          <a:prstGeom prst="rect">
            <a:avLst/>
          </a:prstGeom>
          <a:noFill/>
          <a:ln/>
        </p:spPr>
        <p:txBody>
          <a:bodyPr wrap="squar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Time Series Forecast for Exhibition Attendance</a:t>
            </a:r>
            <a:endParaRPr lang="en-US" sz="4374" dirty="0"/>
          </a:p>
        </p:txBody>
      </p:sp>
      <p:sp>
        <p:nvSpPr>
          <p:cNvPr id="6" name="Shape 2"/>
          <p:cNvSpPr/>
          <p:nvPr/>
        </p:nvSpPr>
        <p:spPr>
          <a:xfrm>
            <a:off x="833199" y="3249930"/>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992148" y="3291602"/>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3326249"/>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Predictive Analytics</a:t>
            </a:r>
            <a:endParaRPr lang="en-US" sz="2187" dirty="0"/>
          </a:p>
        </p:txBody>
      </p:sp>
      <p:sp>
        <p:nvSpPr>
          <p:cNvPr id="9" name="Text 5"/>
          <p:cNvSpPr/>
          <p:nvPr/>
        </p:nvSpPr>
        <p:spPr>
          <a:xfrm>
            <a:off x="1555313" y="3806666"/>
            <a:ext cx="3820001" cy="1421606"/>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Our time series forecasting model leverages historical data and relevant factors to accurately predict future exhibition attendance.</a:t>
            </a:r>
            <a:endParaRPr lang="en-US" sz="1750" dirty="0"/>
          </a:p>
        </p:txBody>
      </p:sp>
      <p:sp>
        <p:nvSpPr>
          <p:cNvPr id="10" name="Shape 6"/>
          <p:cNvSpPr/>
          <p:nvPr/>
        </p:nvSpPr>
        <p:spPr>
          <a:xfrm>
            <a:off x="5597485" y="3249930"/>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5756434" y="3291602"/>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3326249"/>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Resource Planning</a:t>
            </a:r>
            <a:endParaRPr lang="en-US" sz="2187" dirty="0"/>
          </a:p>
        </p:txBody>
      </p:sp>
      <p:sp>
        <p:nvSpPr>
          <p:cNvPr id="13" name="Text 9"/>
          <p:cNvSpPr/>
          <p:nvPr/>
        </p:nvSpPr>
        <p:spPr>
          <a:xfrm>
            <a:off x="6319599" y="3806666"/>
            <a:ext cx="3820001" cy="1421606"/>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With reliable attendance forecasts, organizers can optimize resource allocation, staffing, and logistics for a successful event.</a:t>
            </a:r>
            <a:endParaRPr lang="en-US" sz="1750" dirty="0"/>
          </a:p>
        </p:txBody>
      </p:sp>
      <p:sp>
        <p:nvSpPr>
          <p:cNvPr id="14" name="Shape 10"/>
          <p:cNvSpPr/>
          <p:nvPr/>
        </p:nvSpPr>
        <p:spPr>
          <a:xfrm>
            <a:off x="833199" y="5624036"/>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992148" y="5665708"/>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700355"/>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More Features</a:t>
            </a:r>
            <a:endParaRPr lang="en-US" sz="2187" dirty="0"/>
          </a:p>
        </p:txBody>
      </p:sp>
      <p:sp>
        <p:nvSpPr>
          <p:cNvPr id="17" name="Text 13"/>
          <p:cNvSpPr/>
          <p:nvPr/>
        </p:nvSpPr>
        <p:spPr>
          <a:xfrm>
            <a:off x="1555313" y="6180773"/>
            <a:ext cx="8584287" cy="694373"/>
          </a:xfrm>
          <a:prstGeom prst="rect">
            <a:avLst/>
          </a:prstGeom>
          <a:noFill/>
          <a:ln/>
        </p:spPr>
        <p:txBody>
          <a:bodyPr wrap="squar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Incorporating weather and time series of the attendees to make a robust model for perdiction</a:t>
            </a:r>
            <a:endParaRPr lang="en-US" sz="2187"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2517696" y="2362438"/>
            <a:ext cx="4526399" cy="3504724"/>
          </a:xfrm>
          <a:prstGeom prst="rect">
            <a:avLst/>
          </a:prstGeom>
        </p:spPr>
      </p:pic>
      <p:sp>
        <p:nvSpPr>
          <p:cNvPr id="5" name="Text 1"/>
          <p:cNvSpPr/>
          <p:nvPr/>
        </p:nvSpPr>
        <p:spPr>
          <a:xfrm>
            <a:off x="7593687" y="2717483"/>
            <a:ext cx="4526399" cy="888682"/>
          </a:xfrm>
          <a:prstGeom prst="rect">
            <a:avLst/>
          </a:prstGeom>
          <a:noFill/>
          <a:ln/>
        </p:spPr>
        <p:txBody>
          <a:bodyPr wrap="square" rtlCol="0" anchor="t"/>
          <a:lstStyle/>
          <a:p>
            <a:pPr indent="0" marL="0">
              <a:lnSpc>
                <a:spcPts val="3499"/>
              </a:lnSpc>
              <a:buNone/>
            </a:pPr>
            <a:r>
              <a:rPr lang="en-US" sz="2187" dirty="0">
                <a:solidFill>
                  <a:srgbClr val="E2E6E9"/>
                </a:solidFill>
                <a:latin typeface="adonis-web" pitchFamily="34" charset="0"/>
                <a:ea typeface="adonis-web" pitchFamily="34" charset="-122"/>
                <a:cs typeface="adonis-web" pitchFamily="34" charset="-120"/>
              </a:rPr>
              <a:t>Utilizing GANs for Continuous Time Series Data Generation</a:t>
            </a:r>
            <a:endParaRPr lang="en-US" sz="2187" dirty="0"/>
          </a:p>
        </p:txBody>
      </p:sp>
      <p:sp>
        <p:nvSpPr>
          <p:cNvPr id="6" name="Text 2"/>
          <p:cNvSpPr/>
          <p:nvPr/>
        </p:nvSpPr>
        <p:spPr>
          <a:xfrm>
            <a:off x="7593687" y="3806071"/>
            <a:ext cx="4526399" cy="1705928"/>
          </a:xfrm>
          <a:prstGeom prst="rect">
            <a:avLst/>
          </a:prstGeom>
          <a:noFill/>
          <a:ln/>
        </p:spPr>
        <p:txBody>
          <a:bodyPr wrap="square" rtlCol="0" anchor="t"/>
          <a:lstStyle/>
          <a:p>
            <a:pPr indent="0" marL="0">
              <a:lnSpc>
                <a:spcPts val="2239"/>
              </a:lnSpc>
              <a:buNone/>
            </a:pPr>
            <a:r>
              <a:rPr lang="en-US" sz="1400" dirty="0">
                <a:solidFill>
                  <a:srgbClr val="E2E6E9"/>
                </a:solidFill>
                <a:latin typeface="adonis-web" pitchFamily="34" charset="0"/>
                <a:ea typeface="adonis-web" pitchFamily="34" charset="-122"/>
                <a:cs typeface="adonis-web" pitchFamily="34" charset="-120"/>
              </a:rPr>
              <a:t>In our project, we tackle the challenge of non-continuous time series data by employing Generative Adversarial Networks (GANs) to generate synthetic numerical values. This approach ensures data continuity without resorting to random assumptions, enhancing the accuracy of our forecasting models.</a:t>
            </a:r>
            <a:endParaRPr lang="en-US" sz="140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852380" y="569833"/>
            <a:ext cx="7671197" cy="645914"/>
          </a:xfrm>
          <a:prstGeom prst="rect">
            <a:avLst/>
          </a:prstGeom>
          <a:noFill/>
          <a:ln/>
        </p:spPr>
        <p:txBody>
          <a:bodyPr wrap="none" rtlCol="0" anchor="t"/>
          <a:lstStyle/>
          <a:p>
            <a:pPr indent="0" marL="0">
              <a:lnSpc>
                <a:spcPts val="5086"/>
              </a:lnSpc>
              <a:buNone/>
            </a:pPr>
            <a:r>
              <a:rPr lang="en-US" sz="4069" dirty="0">
                <a:solidFill>
                  <a:srgbClr val="F5F0F0"/>
                </a:solidFill>
                <a:latin typeface="adonis-web" pitchFamily="34" charset="0"/>
                <a:ea typeface="adonis-web" pitchFamily="34" charset="-122"/>
                <a:cs typeface="adonis-web" pitchFamily="34" charset="-120"/>
              </a:rPr>
              <a:t>Model used for Timeseries Forecast</a:t>
            </a:r>
            <a:endParaRPr lang="en-US" sz="4069" dirty="0"/>
          </a:p>
        </p:txBody>
      </p:sp>
      <p:pic>
        <p:nvPicPr>
          <p:cNvPr id="5" name="Image 1" descr="preencoded.png">    </p:cNvPr>
          <p:cNvPicPr>
            <a:picLocks noChangeAspect="1"/>
          </p:cNvPicPr>
          <p:nvPr/>
        </p:nvPicPr>
        <p:blipFill>
          <a:blip r:embed="rId2"/>
          <a:stretch>
            <a:fillRect/>
          </a:stretch>
        </p:blipFill>
        <p:spPr>
          <a:xfrm>
            <a:off x="2852380" y="1758315"/>
            <a:ext cx="2639616" cy="2639616"/>
          </a:xfrm>
          <a:prstGeom prst="rect">
            <a:avLst/>
          </a:prstGeom>
        </p:spPr>
      </p:pic>
      <p:sp>
        <p:nvSpPr>
          <p:cNvPr id="6" name="Text 2"/>
          <p:cNvSpPr/>
          <p:nvPr/>
        </p:nvSpPr>
        <p:spPr>
          <a:xfrm>
            <a:off x="2852380" y="4630460"/>
            <a:ext cx="2583656" cy="322898"/>
          </a:xfrm>
          <a:prstGeom prst="rect">
            <a:avLst/>
          </a:prstGeom>
          <a:noFill/>
          <a:ln/>
        </p:spPr>
        <p:txBody>
          <a:bodyPr wrap="none" rtlCol="0" anchor="t"/>
          <a:lstStyle/>
          <a:p>
            <a:pPr indent="0" marL="0">
              <a:lnSpc>
                <a:spcPts val="2543"/>
              </a:lnSpc>
              <a:buNone/>
            </a:pPr>
            <a:r>
              <a:rPr lang="en-US" sz="2034" dirty="0">
                <a:solidFill>
                  <a:srgbClr val="F5F0F0"/>
                </a:solidFill>
                <a:latin typeface="adonis-web" pitchFamily="34" charset="0"/>
                <a:ea typeface="adonis-web" pitchFamily="34" charset="-122"/>
                <a:cs typeface="adonis-web" pitchFamily="34" charset="-120"/>
              </a:rPr>
              <a:t>ARIMA</a:t>
            </a:r>
            <a:endParaRPr lang="en-US" sz="2034" dirty="0"/>
          </a:p>
        </p:txBody>
      </p:sp>
      <p:sp>
        <p:nvSpPr>
          <p:cNvPr id="7" name="Text 3"/>
          <p:cNvSpPr/>
          <p:nvPr/>
        </p:nvSpPr>
        <p:spPr>
          <a:xfrm>
            <a:off x="2852380" y="5160050"/>
            <a:ext cx="2639616" cy="1653183"/>
          </a:xfrm>
          <a:prstGeom prst="rect">
            <a:avLst/>
          </a:prstGeom>
          <a:noFill/>
          <a:ln/>
        </p:spPr>
        <p:txBody>
          <a:bodyPr wrap="square" rtlCol="0" anchor="t"/>
          <a:lstStyle/>
          <a:p>
            <a:pPr indent="0" marL="0">
              <a:lnSpc>
                <a:spcPts val="2604"/>
              </a:lnSpc>
              <a:buNone/>
            </a:pPr>
            <a:r>
              <a:rPr lang="en-US" sz="1628" dirty="0">
                <a:solidFill>
                  <a:srgbClr val="E2E6E9"/>
                </a:solidFill>
                <a:latin typeface="adonis-web" pitchFamily="34" charset="0"/>
                <a:ea typeface="adonis-web" pitchFamily="34" charset="-122"/>
                <a:cs typeface="adonis-web" pitchFamily="34" charset="-120"/>
              </a:rPr>
              <a:t>ARIMA is a time travel wizard for data, predicting the future by analyzing past trends, changes over time, and random fluctuations."</a:t>
            </a:r>
            <a:endParaRPr lang="en-US" sz="1628" dirty="0"/>
          </a:p>
        </p:txBody>
      </p:sp>
      <p:pic>
        <p:nvPicPr>
          <p:cNvPr id="8" name="Image 2" descr="preencoded.png">    </p:cNvPr>
          <p:cNvPicPr>
            <a:picLocks noChangeAspect="1"/>
          </p:cNvPicPr>
          <p:nvPr/>
        </p:nvPicPr>
        <p:blipFill>
          <a:blip r:embed="rId3"/>
          <a:stretch>
            <a:fillRect/>
          </a:stretch>
        </p:blipFill>
        <p:spPr>
          <a:xfrm>
            <a:off x="6003727" y="1758315"/>
            <a:ext cx="2638782" cy="2261711"/>
          </a:xfrm>
          <a:prstGeom prst="rect">
            <a:avLst/>
          </a:prstGeom>
        </p:spPr>
      </p:pic>
      <p:sp>
        <p:nvSpPr>
          <p:cNvPr id="9" name="Text 4"/>
          <p:cNvSpPr/>
          <p:nvPr/>
        </p:nvSpPr>
        <p:spPr>
          <a:xfrm>
            <a:off x="6003727" y="4252555"/>
            <a:ext cx="2638782" cy="330637"/>
          </a:xfrm>
          <a:prstGeom prst="rect">
            <a:avLst/>
          </a:prstGeom>
          <a:noFill/>
          <a:ln/>
        </p:spPr>
        <p:txBody>
          <a:bodyPr wrap="none" rtlCol="0" anchor="t"/>
          <a:lstStyle/>
          <a:p>
            <a:pPr indent="0" marL="0">
              <a:lnSpc>
                <a:spcPts val="2604"/>
              </a:lnSpc>
              <a:buNone/>
            </a:pPr>
            <a:endParaRPr lang="en-US" sz="1628" dirty="0"/>
          </a:p>
        </p:txBody>
      </p:sp>
      <p:sp>
        <p:nvSpPr>
          <p:cNvPr id="10" name="Text 5"/>
          <p:cNvSpPr/>
          <p:nvPr/>
        </p:nvSpPr>
        <p:spPr>
          <a:xfrm>
            <a:off x="6003727" y="4789884"/>
            <a:ext cx="2583656" cy="322898"/>
          </a:xfrm>
          <a:prstGeom prst="rect">
            <a:avLst/>
          </a:prstGeom>
          <a:noFill/>
          <a:ln/>
        </p:spPr>
        <p:txBody>
          <a:bodyPr wrap="none" rtlCol="0" anchor="t"/>
          <a:lstStyle/>
          <a:p>
            <a:pPr indent="0" marL="0">
              <a:lnSpc>
                <a:spcPts val="2543"/>
              </a:lnSpc>
              <a:buNone/>
            </a:pPr>
            <a:r>
              <a:rPr lang="en-US" sz="2034" dirty="0">
                <a:solidFill>
                  <a:srgbClr val="F5F0F0"/>
                </a:solidFill>
                <a:latin typeface="adonis-web" pitchFamily="34" charset="0"/>
                <a:ea typeface="adonis-web" pitchFamily="34" charset="-122"/>
                <a:cs typeface="adonis-web" pitchFamily="34" charset="-120"/>
              </a:rPr>
              <a:t>NBEATS</a:t>
            </a:r>
            <a:endParaRPr lang="en-US" sz="2034" dirty="0"/>
          </a:p>
        </p:txBody>
      </p:sp>
      <p:sp>
        <p:nvSpPr>
          <p:cNvPr id="11" name="Text 6"/>
          <p:cNvSpPr/>
          <p:nvPr/>
        </p:nvSpPr>
        <p:spPr>
          <a:xfrm>
            <a:off x="6003727" y="5319474"/>
            <a:ext cx="2638782" cy="1653183"/>
          </a:xfrm>
          <a:prstGeom prst="rect">
            <a:avLst/>
          </a:prstGeom>
          <a:noFill/>
          <a:ln/>
        </p:spPr>
        <p:txBody>
          <a:bodyPr wrap="square" rtlCol="0" anchor="t"/>
          <a:lstStyle/>
          <a:p>
            <a:pPr indent="0" marL="0">
              <a:lnSpc>
                <a:spcPts val="2604"/>
              </a:lnSpc>
              <a:buNone/>
            </a:pPr>
            <a:r>
              <a:rPr lang="en-US" sz="1628" dirty="0">
                <a:solidFill>
                  <a:srgbClr val="E2E6E9"/>
                </a:solidFill>
                <a:latin typeface="adonis-web" pitchFamily="34" charset="0"/>
                <a:ea typeface="adonis-web" pitchFamily="34" charset="-122"/>
                <a:cs typeface="adonis-web" pitchFamily="34" charset="-120"/>
              </a:rPr>
              <a:t>A cutting-edge neural network for time series forecasting, adept at unraveling intricate patterns and providing precise predictions</a:t>
            </a:r>
            <a:endParaRPr lang="en-US" sz="1628" dirty="0"/>
          </a:p>
        </p:txBody>
      </p:sp>
      <p:pic>
        <p:nvPicPr>
          <p:cNvPr id="12" name="Image 3" descr="preencoded.png">    </p:cNvPr>
          <p:cNvPicPr>
            <a:picLocks noChangeAspect="1"/>
          </p:cNvPicPr>
          <p:nvPr/>
        </p:nvPicPr>
        <p:blipFill>
          <a:blip r:embed="rId4"/>
          <a:stretch>
            <a:fillRect/>
          </a:stretch>
        </p:blipFill>
        <p:spPr>
          <a:xfrm>
            <a:off x="9154239" y="1758315"/>
            <a:ext cx="2638782" cy="2638782"/>
          </a:xfrm>
          <a:prstGeom prst="rect">
            <a:avLst/>
          </a:prstGeom>
        </p:spPr>
      </p:pic>
      <p:sp>
        <p:nvSpPr>
          <p:cNvPr id="13" name="Text 7"/>
          <p:cNvSpPr/>
          <p:nvPr/>
        </p:nvSpPr>
        <p:spPr>
          <a:xfrm>
            <a:off x="9154239" y="4629626"/>
            <a:ext cx="2583656" cy="322898"/>
          </a:xfrm>
          <a:prstGeom prst="rect">
            <a:avLst/>
          </a:prstGeom>
          <a:noFill/>
          <a:ln/>
        </p:spPr>
        <p:txBody>
          <a:bodyPr wrap="none" rtlCol="0" anchor="t"/>
          <a:lstStyle/>
          <a:p>
            <a:pPr indent="0" marL="0">
              <a:lnSpc>
                <a:spcPts val="2543"/>
              </a:lnSpc>
              <a:buNone/>
            </a:pPr>
            <a:r>
              <a:rPr lang="en-US" sz="2034" dirty="0">
                <a:solidFill>
                  <a:srgbClr val="F5F0F0"/>
                </a:solidFill>
                <a:latin typeface="adonis-web" pitchFamily="34" charset="0"/>
                <a:ea typeface="adonis-web" pitchFamily="34" charset="-122"/>
                <a:cs typeface="adonis-web" pitchFamily="34" charset="-120"/>
              </a:rPr>
              <a:t>Naive Bayes</a:t>
            </a:r>
            <a:endParaRPr lang="en-US" sz="2034" dirty="0"/>
          </a:p>
        </p:txBody>
      </p:sp>
      <p:sp>
        <p:nvSpPr>
          <p:cNvPr id="14" name="Text 8"/>
          <p:cNvSpPr/>
          <p:nvPr/>
        </p:nvSpPr>
        <p:spPr>
          <a:xfrm>
            <a:off x="9154239" y="5159216"/>
            <a:ext cx="2638782" cy="2314456"/>
          </a:xfrm>
          <a:prstGeom prst="rect">
            <a:avLst/>
          </a:prstGeom>
          <a:noFill/>
          <a:ln/>
        </p:spPr>
        <p:txBody>
          <a:bodyPr wrap="square" rtlCol="0" anchor="t"/>
          <a:lstStyle/>
          <a:p>
            <a:pPr indent="0" marL="0">
              <a:lnSpc>
                <a:spcPts val="2604"/>
              </a:lnSpc>
              <a:buNone/>
            </a:pPr>
            <a:r>
              <a:rPr lang="en-US" sz="1628" dirty="0">
                <a:solidFill>
                  <a:srgbClr val="E2E6E9"/>
                </a:solidFill>
                <a:latin typeface="adonis-web" pitchFamily="34" charset="0"/>
                <a:ea typeface="adonis-web" pitchFamily="34" charset="-122"/>
                <a:cs typeface="adonis-web" pitchFamily="34" charset="-120"/>
              </a:rPr>
              <a:t>A simple yet effective probabilistic classifier, widely used for tasks like text classification and spam filtering due to its ease of implementation and good performance</a:t>
            </a:r>
            <a:endParaRPr lang="en-US" sz="1628"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02362"/>
          </a:xfrm>
          <a:prstGeom prst="rect">
            <a:avLst/>
          </a:prstGeom>
        </p:spPr>
      </p:pic>
      <p:sp>
        <p:nvSpPr>
          <p:cNvPr id="5" name="Text 1"/>
          <p:cNvSpPr/>
          <p:nvPr/>
        </p:nvSpPr>
        <p:spPr>
          <a:xfrm>
            <a:off x="2647355" y="3298031"/>
            <a:ext cx="6381036" cy="675680"/>
          </a:xfrm>
          <a:prstGeom prst="rect">
            <a:avLst/>
          </a:prstGeom>
          <a:noFill/>
          <a:ln/>
        </p:spPr>
        <p:txBody>
          <a:bodyPr wrap="none" rtlCol="0" anchor="t"/>
          <a:lstStyle/>
          <a:p>
            <a:pPr indent="0" marL="0">
              <a:lnSpc>
                <a:spcPts val="5320"/>
              </a:lnSpc>
              <a:buNone/>
            </a:pPr>
            <a:r>
              <a:rPr lang="en-US" sz="4256" dirty="0">
                <a:solidFill>
                  <a:srgbClr val="F5F0F0"/>
                </a:solidFill>
                <a:latin typeface="adonis-web" pitchFamily="34" charset="0"/>
                <a:ea typeface="adonis-web" pitchFamily="34" charset="-122"/>
                <a:cs typeface="adonis-web" pitchFamily="34" charset="-120"/>
              </a:rPr>
              <a:t>ROI on Investment using ML</a:t>
            </a:r>
            <a:endParaRPr lang="en-US" sz="4256" dirty="0"/>
          </a:p>
        </p:txBody>
      </p:sp>
      <p:sp>
        <p:nvSpPr>
          <p:cNvPr id="6" name="Shape 2"/>
          <p:cNvSpPr/>
          <p:nvPr/>
        </p:nvSpPr>
        <p:spPr>
          <a:xfrm>
            <a:off x="2647355" y="4297918"/>
            <a:ext cx="2967752" cy="3336012"/>
          </a:xfrm>
          <a:prstGeom prst="roundRect">
            <a:avLst>
              <a:gd name="adj" fmla="val 3278"/>
            </a:avLst>
          </a:prstGeom>
          <a:solidFill>
            <a:srgbClr val="003180"/>
          </a:solidFill>
          <a:ln w="7620">
            <a:solidFill>
              <a:srgbClr val="194A99"/>
            </a:solidFill>
            <a:prstDash val="solid"/>
          </a:ln>
        </p:spPr>
      </p:sp>
      <p:sp>
        <p:nvSpPr>
          <p:cNvPr id="7" name="Text 3"/>
          <p:cNvSpPr/>
          <p:nvPr/>
        </p:nvSpPr>
        <p:spPr>
          <a:xfrm>
            <a:off x="2871073" y="4521637"/>
            <a:ext cx="2520315" cy="337780"/>
          </a:xfrm>
          <a:prstGeom prst="rect">
            <a:avLst/>
          </a:prstGeom>
          <a:noFill/>
          <a:ln/>
        </p:spPr>
        <p:txBody>
          <a:bodyPr wrap="none" rtlCol="0" anchor="t"/>
          <a:lstStyle/>
          <a:p>
            <a:pPr indent="0" marL="0">
              <a:lnSpc>
                <a:spcPts val="2660"/>
              </a:lnSpc>
              <a:buNone/>
            </a:pPr>
            <a:r>
              <a:rPr lang="en-US" sz="2128" dirty="0">
                <a:solidFill>
                  <a:srgbClr val="E2E6E9"/>
                </a:solidFill>
                <a:latin typeface="adonis-web" pitchFamily="34" charset="0"/>
                <a:ea typeface="adonis-web" pitchFamily="34" charset="-122"/>
                <a:cs typeface="adonis-web" pitchFamily="34" charset="-120"/>
              </a:rPr>
              <a:t>Predictive Modeling</a:t>
            </a:r>
            <a:endParaRPr lang="en-US" sz="2128" dirty="0"/>
          </a:p>
        </p:txBody>
      </p:sp>
      <p:sp>
        <p:nvSpPr>
          <p:cNvPr id="8" name="Text 4"/>
          <p:cNvSpPr/>
          <p:nvPr/>
        </p:nvSpPr>
        <p:spPr>
          <a:xfrm>
            <a:off x="2871073" y="4989076"/>
            <a:ext cx="2520315" cy="2421136"/>
          </a:xfrm>
          <a:prstGeom prst="rect">
            <a:avLst/>
          </a:prstGeom>
          <a:noFill/>
          <a:ln/>
        </p:spPr>
        <p:txBody>
          <a:bodyPr wrap="square" rtlCol="0" anchor="t"/>
          <a:lstStyle/>
          <a:p>
            <a:pPr indent="0" marL="0">
              <a:lnSpc>
                <a:spcPts val="2724"/>
              </a:lnSpc>
              <a:buNone/>
            </a:pPr>
            <a:r>
              <a:rPr lang="en-US" sz="1702" dirty="0">
                <a:solidFill>
                  <a:srgbClr val="E2E6E9"/>
                </a:solidFill>
                <a:latin typeface="adonis-web" pitchFamily="34" charset="0"/>
                <a:ea typeface="adonis-web" pitchFamily="34" charset="-122"/>
                <a:cs typeface="adonis-web" pitchFamily="34" charset="-120"/>
              </a:rPr>
              <a:t>We apply advanced machine learning techniques to forecast the expected return on investment for various marketing and operational initiatives.</a:t>
            </a:r>
            <a:endParaRPr lang="en-US" sz="1702" dirty="0"/>
          </a:p>
        </p:txBody>
      </p:sp>
      <p:sp>
        <p:nvSpPr>
          <p:cNvPr id="9" name="Shape 5"/>
          <p:cNvSpPr/>
          <p:nvPr/>
        </p:nvSpPr>
        <p:spPr>
          <a:xfrm>
            <a:off x="5831205" y="4297918"/>
            <a:ext cx="2967752" cy="3336012"/>
          </a:xfrm>
          <a:prstGeom prst="roundRect">
            <a:avLst>
              <a:gd name="adj" fmla="val 3278"/>
            </a:avLst>
          </a:prstGeom>
          <a:solidFill>
            <a:srgbClr val="003180"/>
          </a:solidFill>
          <a:ln w="7620">
            <a:solidFill>
              <a:srgbClr val="194A99"/>
            </a:solidFill>
            <a:prstDash val="solid"/>
          </a:ln>
        </p:spPr>
      </p:sp>
      <p:sp>
        <p:nvSpPr>
          <p:cNvPr id="10" name="Text 6"/>
          <p:cNvSpPr/>
          <p:nvPr/>
        </p:nvSpPr>
        <p:spPr>
          <a:xfrm>
            <a:off x="6054923" y="4521637"/>
            <a:ext cx="2520315" cy="675561"/>
          </a:xfrm>
          <a:prstGeom prst="rect">
            <a:avLst/>
          </a:prstGeom>
          <a:noFill/>
          <a:ln/>
        </p:spPr>
        <p:txBody>
          <a:bodyPr wrap="square" rtlCol="0" anchor="t"/>
          <a:lstStyle/>
          <a:p>
            <a:pPr indent="0" marL="0">
              <a:lnSpc>
                <a:spcPts val="2660"/>
              </a:lnSpc>
              <a:buNone/>
            </a:pPr>
            <a:r>
              <a:rPr lang="en-US" sz="2128" dirty="0">
                <a:solidFill>
                  <a:srgbClr val="E2E6E9"/>
                </a:solidFill>
                <a:latin typeface="adonis-web" pitchFamily="34" charset="0"/>
                <a:ea typeface="adonis-web" pitchFamily="34" charset="-122"/>
                <a:cs typeface="adonis-web" pitchFamily="34" charset="-120"/>
              </a:rPr>
              <a:t>Intensive Data Engineering</a:t>
            </a:r>
            <a:endParaRPr lang="en-US" sz="2128" dirty="0"/>
          </a:p>
        </p:txBody>
      </p:sp>
      <p:sp>
        <p:nvSpPr>
          <p:cNvPr id="11" name="Text 7"/>
          <p:cNvSpPr/>
          <p:nvPr/>
        </p:nvSpPr>
        <p:spPr>
          <a:xfrm>
            <a:off x="6054923" y="5326856"/>
            <a:ext cx="2520315" cy="1729383"/>
          </a:xfrm>
          <a:prstGeom prst="rect">
            <a:avLst/>
          </a:prstGeom>
          <a:noFill/>
          <a:ln/>
        </p:spPr>
        <p:txBody>
          <a:bodyPr wrap="square" rtlCol="0" anchor="t"/>
          <a:lstStyle/>
          <a:p>
            <a:pPr indent="0" marL="0">
              <a:lnSpc>
                <a:spcPts val="2724"/>
              </a:lnSpc>
              <a:buNone/>
            </a:pPr>
            <a:r>
              <a:rPr lang="en-US" sz="1702" dirty="0">
                <a:solidFill>
                  <a:srgbClr val="E2E6E9"/>
                </a:solidFill>
                <a:latin typeface="adonis-web" pitchFamily="34" charset="0"/>
                <a:ea typeface="adonis-web" pitchFamily="34" charset="-122"/>
                <a:cs typeface="adonis-web" pitchFamily="34" charset="-120"/>
              </a:rPr>
              <a:t>We  extracted meaningful insight from unorganized real world data which also included high level data preprocessing</a:t>
            </a:r>
            <a:endParaRPr lang="en-US" sz="1702" dirty="0"/>
          </a:p>
        </p:txBody>
      </p:sp>
      <p:sp>
        <p:nvSpPr>
          <p:cNvPr id="12" name="Shape 8"/>
          <p:cNvSpPr/>
          <p:nvPr/>
        </p:nvSpPr>
        <p:spPr>
          <a:xfrm>
            <a:off x="9015055" y="4297918"/>
            <a:ext cx="2967752" cy="3336012"/>
          </a:xfrm>
          <a:prstGeom prst="roundRect">
            <a:avLst>
              <a:gd name="adj" fmla="val 3278"/>
            </a:avLst>
          </a:prstGeom>
          <a:solidFill>
            <a:srgbClr val="003180"/>
          </a:solidFill>
          <a:ln w="7620">
            <a:solidFill>
              <a:srgbClr val="194A99"/>
            </a:solidFill>
            <a:prstDash val="solid"/>
          </a:ln>
        </p:spPr>
      </p:sp>
      <p:sp>
        <p:nvSpPr>
          <p:cNvPr id="13" name="Text 9"/>
          <p:cNvSpPr/>
          <p:nvPr/>
        </p:nvSpPr>
        <p:spPr>
          <a:xfrm>
            <a:off x="9238774" y="4521637"/>
            <a:ext cx="2520315" cy="675561"/>
          </a:xfrm>
          <a:prstGeom prst="rect">
            <a:avLst/>
          </a:prstGeom>
          <a:noFill/>
          <a:ln/>
        </p:spPr>
        <p:txBody>
          <a:bodyPr wrap="square" rtlCol="0" anchor="t"/>
          <a:lstStyle/>
          <a:p>
            <a:pPr indent="0" marL="0">
              <a:lnSpc>
                <a:spcPts val="2660"/>
              </a:lnSpc>
              <a:buNone/>
            </a:pPr>
            <a:r>
              <a:rPr lang="en-US" sz="2128" dirty="0">
                <a:solidFill>
                  <a:srgbClr val="E2E6E9"/>
                </a:solidFill>
                <a:latin typeface="adonis-web" pitchFamily="34" charset="0"/>
                <a:ea typeface="adonis-web" pitchFamily="34" charset="-122"/>
                <a:cs typeface="adonis-web" pitchFamily="34" charset="-120"/>
              </a:rPr>
              <a:t>Ensembling Best models</a:t>
            </a:r>
            <a:endParaRPr lang="en-US" sz="2128" dirty="0"/>
          </a:p>
        </p:txBody>
      </p:sp>
      <p:sp>
        <p:nvSpPr>
          <p:cNvPr id="14" name="Text 10"/>
          <p:cNvSpPr/>
          <p:nvPr/>
        </p:nvSpPr>
        <p:spPr>
          <a:xfrm>
            <a:off x="9238774" y="5326856"/>
            <a:ext cx="2520315" cy="1383506"/>
          </a:xfrm>
          <a:prstGeom prst="rect">
            <a:avLst/>
          </a:prstGeom>
          <a:noFill/>
          <a:ln/>
        </p:spPr>
        <p:txBody>
          <a:bodyPr wrap="square" rtlCol="0" anchor="t"/>
          <a:lstStyle/>
          <a:p>
            <a:pPr indent="0" marL="0">
              <a:lnSpc>
                <a:spcPts val="2724"/>
              </a:lnSpc>
              <a:buNone/>
            </a:pPr>
            <a:r>
              <a:rPr lang="en-US" sz="1702" dirty="0">
                <a:solidFill>
                  <a:srgbClr val="E2E6E9"/>
                </a:solidFill>
                <a:latin typeface="adonis-web" pitchFamily="34" charset="0"/>
                <a:ea typeface="adonis-web" pitchFamily="34" charset="-122"/>
                <a:cs typeface="adonis-web" pitchFamily="34" charset="-120"/>
              </a:rPr>
              <a:t>Integrated best performing models to make an even better model predicting ROI for the investor</a:t>
            </a:r>
            <a:endParaRPr lang="en-US" sz="1702"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2517696" y="3076218"/>
            <a:ext cx="4526399" cy="2077164"/>
          </a:xfrm>
          <a:prstGeom prst="rect">
            <a:avLst/>
          </a:prstGeom>
        </p:spPr>
      </p:pic>
      <p:sp>
        <p:nvSpPr>
          <p:cNvPr id="5" name="Text 1"/>
          <p:cNvSpPr/>
          <p:nvPr/>
        </p:nvSpPr>
        <p:spPr>
          <a:xfrm>
            <a:off x="7593687" y="3203972"/>
            <a:ext cx="4443889" cy="555427"/>
          </a:xfrm>
          <a:prstGeom prst="rect">
            <a:avLst/>
          </a:prstGeom>
          <a:noFill/>
          <a:ln/>
        </p:spPr>
        <p:txBody>
          <a:bodyPr wrap="none" rtlCol="0" anchor="t"/>
          <a:lstStyle/>
          <a:p>
            <a:pPr indent="0" marL="0">
              <a:lnSpc>
                <a:spcPts val="4374"/>
              </a:lnSpc>
              <a:buNone/>
            </a:pPr>
            <a:r>
              <a:rPr lang="en-US" sz="3499" dirty="0">
                <a:solidFill>
                  <a:srgbClr val="F5F0F0"/>
                </a:solidFill>
                <a:latin typeface="adonis-web" pitchFamily="34" charset="0"/>
                <a:ea typeface="adonis-web" pitchFamily="34" charset="-122"/>
                <a:cs typeface="adonis-web" pitchFamily="34" charset="-120"/>
              </a:rPr>
              <a:t>Model Architecture</a:t>
            </a:r>
            <a:endParaRPr lang="en-US" sz="3499" dirty="0"/>
          </a:p>
        </p:txBody>
      </p:sp>
      <p:sp>
        <p:nvSpPr>
          <p:cNvPr id="6" name="Text 2"/>
          <p:cNvSpPr/>
          <p:nvPr/>
        </p:nvSpPr>
        <p:spPr>
          <a:xfrm>
            <a:off x="7593687" y="3981569"/>
            <a:ext cx="4526399"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Three models were tuned with best parameters and then ensembled using Voting Regressor to predict the final result</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2024-04-28T05:26:09Z</dcterms:created>
  <dcterms:modified xsi:type="dcterms:W3CDTF">2024-04-28T05:26:09Z</dcterms:modified>
</cp:coreProperties>
</file>